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anum Square Round Bold" charset="1" panose="020B0600000101010101"/>
      <p:regular r:id="rId10"/>
    </p:embeddedFont>
    <p:embeddedFont>
      <p:font typeface="Nanum Square Round Bold Bold" charset="1" panose="020B0600000101010101"/>
      <p:regular r:id="rId11"/>
    </p:embeddedFont>
    <p:embeddedFont>
      <p:font typeface="Nanum Square Bold" charset="1" panose="020B0600000101010101"/>
      <p:regular r:id="rId12"/>
    </p:embeddedFont>
    <p:embeddedFont>
      <p:font typeface="Nanum Square Bold Bold" charset="1" panose="020B0600000101010101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svg" Type="http://schemas.openxmlformats.org/officeDocument/2006/relationships/image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59165" y="3381564"/>
            <a:ext cx="6406976" cy="3523871"/>
            <a:chOff x="0" y="0"/>
            <a:chExt cx="8542634" cy="469849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6995"/>
              <a:ext cx="8542634" cy="2754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400"/>
                </a:lnSpc>
              </a:pPr>
              <a:r>
                <a:rPr lang="en-US" sz="14000" spc="-140">
                  <a:solidFill>
                    <a:srgbClr val="3884FD"/>
                  </a:solidFill>
                  <a:latin typeface="Nanum Square Round Bold Bold"/>
                </a:rPr>
                <a:t>DevDay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618784"/>
              <a:ext cx="8542634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243762"/>
                  </a:solidFill>
                  <a:ea typeface="Nanum Square Round Bold"/>
                </a:rPr>
                <a:t>개발자들의 좋은 습관 만들기 프로젝트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9144000" y="9239250"/>
            <a:ext cx="7589385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9510269" y="1655716"/>
            <a:ext cx="7749031" cy="76644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476734" y="1385160"/>
            <a:ext cx="1143263" cy="114326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476734" y="5682057"/>
            <a:ext cx="877165" cy="87716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3118093"/>
            <a:ext cx="6140207" cy="61402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064578"/>
            <a:ext cx="5449244" cy="124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>
                <a:solidFill>
                  <a:srgbClr val="3884FD"/>
                </a:solidFill>
                <a:ea typeface="Nanum Square Round Bold Bold"/>
              </a:rPr>
              <a:t>블록체인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76734" y="3764171"/>
            <a:ext cx="4804877" cy="884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9"/>
              </a:lnSpc>
            </a:pPr>
            <a:r>
              <a:rPr lang="en-US" sz="2399">
                <a:solidFill>
                  <a:srgbClr val="243762"/>
                </a:solidFill>
                <a:ea typeface="Nanum Square Round Bold"/>
              </a:rPr>
              <a:t>이더리움(ETH) 등 가상자산(암호화폐)을 보관, 송금, 관리할 수 있는 지갑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6734" y="2695183"/>
            <a:ext cx="3443637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3884FD"/>
                </a:solidFill>
                <a:ea typeface="Nanum Square Bold Bold"/>
              </a:rPr>
              <a:t>메타 마스크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6734" y="7923485"/>
            <a:ext cx="4804877" cy="133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9"/>
              </a:lnSpc>
            </a:pPr>
            <a:r>
              <a:rPr lang="en-US" sz="2399">
                <a:solidFill>
                  <a:srgbClr val="243762"/>
                </a:solidFill>
                <a:ea typeface="Nanum Square Round Bold"/>
              </a:rPr>
              <a:t>둘 이상의 당사자 간의 계약 규칙과 조건을 자동으로 시행하는 자체 실행 컴퓨터 프로그램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6734" y="6854497"/>
            <a:ext cx="4034390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3884FD"/>
                </a:solidFill>
                <a:ea typeface="Nanum Square Bold Bold"/>
              </a:rPr>
              <a:t>스마트 컨트랙트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840852"/>
            <a:ext cx="11425723" cy="64174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283541" y="1661936"/>
            <a:ext cx="3975759" cy="759636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64578"/>
            <a:ext cx="11425723" cy="124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>
                <a:solidFill>
                  <a:srgbClr val="3884FD"/>
                </a:solidFill>
                <a:ea typeface="Nanum Square Round Bold Bold"/>
              </a:rPr>
              <a:t>스마트 컨트랙트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87867" y="2244725"/>
            <a:ext cx="14112266" cy="789790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66800"/>
            <a:ext cx="13903876" cy="11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80">
                <a:solidFill>
                  <a:srgbClr val="3884FD"/>
                </a:solidFill>
                <a:ea typeface="Nanum Square Round Bold Bold"/>
              </a:rPr>
              <a:t>아키텍처 구성도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8172" y="431800"/>
            <a:ext cx="2842066" cy="124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>
                <a:solidFill>
                  <a:srgbClr val="3884FD"/>
                </a:solidFill>
                <a:latin typeface="Nanum Square Round Bold Bold"/>
              </a:rPr>
              <a:t>ERD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78172" y="2021499"/>
            <a:ext cx="16731656" cy="8265501"/>
            <a:chOff x="0" y="0"/>
            <a:chExt cx="22308875" cy="1102066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2383332"/>
              <a:ext cx="6117361" cy="6585527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6902338" y="1449582"/>
              <a:ext cx="6187972" cy="9342036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13915811" y="1220531"/>
              <a:ext cx="8393065" cy="9800137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1583020" y="276891"/>
              <a:ext cx="3286302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3884FD"/>
                  </a:solidFill>
                  <a:ea typeface="Nanum Square Bold"/>
                </a:rPr>
                <a:t>유저 서비스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519903" y="276891"/>
              <a:ext cx="3286302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3884FD"/>
                  </a:solidFill>
                  <a:ea typeface="Nanum Square Bold"/>
                </a:rPr>
                <a:t>챌린지 서비스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5498831" y="276891"/>
              <a:ext cx="3286302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3884FD"/>
                  </a:solidFill>
                  <a:ea typeface="Nanum Square Bold"/>
                </a:rPr>
                <a:t>페이 서비스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0" y="0"/>
              <a:ext cx="1220531" cy="1220531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84FD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139679" y="219741"/>
              <a:ext cx="941174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Nanum Square Round Bold Bold"/>
                </a:rPr>
                <a:t>01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6936883" y="0"/>
              <a:ext cx="1220531" cy="122053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84FD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7076561" y="219741"/>
              <a:ext cx="941174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Nanum Square Round Bold Bold"/>
                </a:rPr>
                <a:t>02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13915811" y="0"/>
              <a:ext cx="1220531" cy="1220531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84FD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14055489" y="219741"/>
              <a:ext cx="941174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Nanum Square Round Bold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84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22874" y="2510969"/>
            <a:ext cx="6636426" cy="1261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0"/>
              </a:lnSpc>
            </a:pPr>
            <a:r>
              <a:rPr lang="en-US" sz="8600" spc="-86">
                <a:solidFill>
                  <a:srgbClr val="FFFFFF"/>
                </a:solidFill>
                <a:ea typeface="Nanum Square Round Bold Bold"/>
              </a:rPr>
              <a:t>고도화 방안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8635737"/>
            <a:ext cx="16230600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3118029"/>
            <a:ext cx="9594174" cy="61402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381415"/>
            <a:ext cx="7706365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028700" y="2896490"/>
            <a:ext cx="7144038" cy="580615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380226" y="1655065"/>
            <a:ext cx="6879074" cy="124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>
                <a:solidFill>
                  <a:srgbClr val="3884FD"/>
                </a:solidFill>
                <a:ea typeface="Nanum Square Round Bold Bold"/>
              </a:rPr>
              <a:t>고도화 방안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88925" y="4433980"/>
            <a:ext cx="5068330" cy="550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243762"/>
                </a:solidFill>
                <a:ea typeface="Nanum Square Round Bold"/>
              </a:rPr>
              <a:t>자동화 인증방식 추가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88925" y="6024655"/>
            <a:ext cx="5068330" cy="550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243762"/>
                </a:solidFill>
                <a:ea typeface="Nanum Square Round Bold"/>
              </a:rPr>
              <a:t>채팅 기능 추가</a:t>
            </a:r>
            <a:r>
              <a:rPr lang="en-US" sz="3199">
                <a:solidFill>
                  <a:srgbClr val="243762"/>
                </a:solidFill>
                <a:latin typeface="Nanum Square Round Bold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88925" y="7615330"/>
            <a:ext cx="5068330" cy="550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243762"/>
                </a:solidFill>
                <a:latin typeface="Nanum Square Round Bold Bold"/>
              </a:rPr>
              <a:t>MSA 고도화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85508" y="5980624"/>
            <a:ext cx="704834" cy="70483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85508" y="7571299"/>
            <a:ext cx="704834" cy="70483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00960" y="4325263"/>
            <a:ext cx="873930" cy="8342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84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283350" y="1514644"/>
            <a:ext cx="2009131" cy="200913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309" b="-309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79055" y="1514320"/>
            <a:ext cx="2009131" cy="2009131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0" r="0" t="-309" b="-309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283350" y="4498840"/>
            <a:ext cx="2009131" cy="2009131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309" b="-309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779055" y="4498516"/>
            <a:ext cx="2009131" cy="2009131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10" r="-10" t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283350" y="7483036"/>
            <a:ext cx="2009131" cy="2009131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0" r="0" t="-309" b="-309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779055" y="7482712"/>
            <a:ext cx="2009131" cy="2009131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0" r="0" t="-149" b="-149"/>
              </a:stretch>
            </a:blipFill>
          </p:spPr>
        </p:sp>
      </p:grpSp>
      <p:sp>
        <p:nvSpPr>
          <p:cNvPr name="AutoShape 14" id="14"/>
          <p:cNvSpPr/>
          <p:nvPr/>
        </p:nvSpPr>
        <p:spPr>
          <a:xfrm rot="10339">
            <a:off x="1028689" y="9241631"/>
            <a:ext cx="4750376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1732" y="5013555"/>
            <a:ext cx="3272312" cy="424474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05161" y="7231178"/>
            <a:ext cx="1103634" cy="2122372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28625" y="1571470"/>
            <a:ext cx="4750355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00"/>
              </a:lnSpc>
            </a:pPr>
            <a:r>
              <a:rPr lang="en-US" sz="12000" spc="-120">
                <a:solidFill>
                  <a:srgbClr val="FFFFFF"/>
                </a:solidFill>
                <a:ea typeface="Nanum Square Round Bold Bold"/>
              </a:rPr>
              <a:t>팀 소개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896785" y="2049432"/>
            <a:ext cx="3890860" cy="940203"/>
            <a:chOff x="0" y="0"/>
            <a:chExt cx="5187813" cy="125360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57150"/>
              <a:ext cx="5187813" cy="504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ea typeface="Nanum Square Bold"/>
                </a:rPr>
                <a:t>신대득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90025"/>
              <a:ext cx="5187813" cy="562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</a:pPr>
              <a:r>
                <a:rPr lang="en-US" sz="2399">
                  <a:solidFill>
                    <a:srgbClr val="FFFFFF"/>
                  </a:solidFill>
                  <a:ea typeface="Nanum Square Round Bold"/>
                </a:rPr>
                <a:t>백엔드, 배포, 블록체인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392490" y="2049108"/>
            <a:ext cx="3890860" cy="940203"/>
            <a:chOff x="0" y="0"/>
            <a:chExt cx="5187813" cy="1253604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57150"/>
              <a:ext cx="5187813" cy="504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ea typeface="Nanum Square Bold"/>
                </a:rPr>
                <a:t>박태환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690025"/>
              <a:ext cx="5187813" cy="562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</a:pPr>
              <a:r>
                <a:rPr lang="en-US" sz="2399">
                  <a:solidFill>
                    <a:srgbClr val="FFFFFF"/>
                  </a:solidFill>
                  <a:ea typeface="Nanum Square Round Bold"/>
                </a:rPr>
                <a:t>프론트엔드, 배포, UCC 제작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896785" y="5033627"/>
            <a:ext cx="3890860" cy="940203"/>
            <a:chOff x="0" y="0"/>
            <a:chExt cx="5187813" cy="1253604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57150"/>
              <a:ext cx="5187813" cy="504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ea typeface="Nanum Square Bold Bold"/>
                </a:rPr>
                <a:t>김기윤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690025"/>
              <a:ext cx="5187813" cy="562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</a:pPr>
              <a:r>
                <a:rPr lang="en-US" sz="2399">
                  <a:solidFill>
                    <a:srgbClr val="FFFFFF"/>
                  </a:solidFill>
                  <a:ea typeface="Nanum Square Round Bold"/>
                </a:rPr>
                <a:t>백엔드, 배포, 프론트엔드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392490" y="5033304"/>
            <a:ext cx="3890860" cy="940203"/>
            <a:chOff x="0" y="0"/>
            <a:chExt cx="5187813" cy="1253604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57150"/>
              <a:ext cx="5187813" cy="504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ea typeface="Nanum Square Bold Bold"/>
                </a:rPr>
                <a:t>홍금비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690025"/>
              <a:ext cx="5187813" cy="562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</a:pPr>
              <a:r>
                <a:rPr lang="en-US" sz="2399">
                  <a:solidFill>
                    <a:srgbClr val="FFFFFF"/>
                  </a:solidFill>
                  <a:ea typeface="Nanum Square Round Bold"/>
                </a:rPr>
                <a:t>백엔드, 배포, 블록체인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896785" y="8017823"/>
            <a:ext cx="3890860" cy="940203"/>
            <a:chOff x="0" y="0"/>
            <a:chExt cx="5187813" cy="1253604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57150"/>
              <a:ext cx="5187813" cy="504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ea typeface="Nanum Square Bold Bold"/>
                </a:rPr>
                <a:t>이동준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690025"/>
              <a:ext cx="5187813" cy="562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</a:pPr>
              <a:r>
                <a:rPr lang="en-US" sz="2399">
                  <a:solidFill>
                    <a:srgbClr val="FFFFFF"/>
                  </a:solidFill>
                  <a:ea typeface="Nanum Square Round Bold"/>
                </a:rPr>
                <a:t>백엔드, 배포, 프론트엔드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392490" y="8017500"/>
            <a:ext cx="3890860" cy="940203"/>
            <a:chOff x="0" y="0"/>
            <a:chExt cx="5187813" cy="1253604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57150"/>
              <a:ext cx="5187813" cy="504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ea typeface="Nanum Square Bold Bold"/>
                </a:rPr>
                <a:t>최형운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690025"/>
              <a:ext cx="5187813" cy="562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</a:pPr>
              <a:r>
                <a:rPr lang="en-US" sz="2399">
                  <a:solidFill>
                    <a:srgbClr val="FFFFFF"/>
                  </a:solidFill>
                  <a:ea typeface="Nanum Square Round Bold"/>
                </a:rPr>
                <a:t>프론트엔드, 배포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55469" y="3317311"/>
            <a:ext cx="10577063" cy="3652378"/>
            <a:chOff x="0" y="0"/>
            <a:chExt cx="14102750" cy="486983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150790" cy="4869838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8702729" y="0"/>
              <a:ext cx="5400022" cy="486983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216442" y="1447051"/>
              <a:ext cx="3422786" cy="3422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76267" y="3908108"/>
            <a:ext cx="9335467" cy="245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719"/>
              </a:lnSpc>
            </a:pPr>
            <a:r>
              <a:rPr lang="en-US" sz="15999" spc="-159">
                <a:solidFill>
                  <a:srgbClr val="3884FD"/>
                </a:solidFill>
                <a:ea typeface="Nanum Square Round Bold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1811">
            <a:off x="8088667" y="5759711"/>
            <a:ext cx="9035529" cy="0"/>
          </a:xfrm>
          <a:prstGeom prst="line">
            <a:avLst/>
          </a:prstGeom>
          <a:ln cap="flat" w="19050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320014" y="7119334"/>
            <a:ext cx="3498188" cy="493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ea typeface="Nanum Square Bold"/>
              </a:rPr>
              <a:t>고도화 방안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393598" y="1019175"/>
            <a:ext cx="3498188" cy="493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ea typeface="Nanum Square Bold"/>
              </a:rPr>
              <a:t>기획 의도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20014" y="3062546"/>
            <a:ext cx="3498188" cy="493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ea typeface="Nanum Square Bold"/>
              </a:rPr>
              <a:t>서비스 시연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93598" y="5084360"/>
            <a:ext cx="3498188" cy="493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ea typeface="Nanum Square Bold"/>
              </a:rPr>
              <a:t>프로젝트 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93598" y="9149517"/>
            <a:ext cx="3498188" cy="493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ea typeface="Nanum Square Bold"/>
              </a:rPr>
              <a:t>팀원 소개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12599287" y="1246710"/>
            <a:ext cx="493897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 rot="0">
            <a:off x="12105390" y="3286502"/>
            <a:ext cx="493897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12608812" y="5316657"/>
            <a:ext cx="484372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1" id="11"/>
          <p:cNvSpPr/>
          <p:nvPr/>
        </p:nvSpPr>
        <p:spPr>
          <a:xfrm rot="0">
            <a:off x="12608812" y="9381815"/>
            <a:ext cx="484372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2" id="12"/>
          <p:cNvSpPr/>
          <p:nvPr/>
        </p:nvSpPr>
        <p:spPr>
          <a:xfrm rot="0">
            <a:off x="12105390" y="7365975"/>
            <a:ext cx="493897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1643506"/>
            <a:ext cx="5984034" cy="184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39"/>
              </a:lnSpc>
            </a:pPr>
            <a:r>
              <a:rPr lang="en-US" sz="12000" spc="-120">
                <a:solidFill>
                  <a:srgbClr val="3884FD"/>
                </a:solidFill>
                <a:ea typeface="Nanum Square Round Bold Bold"/>
              </a:rPr>
              <a:t>목차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1028700" y="9222737"/>
            <a:ext cx="5950690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0623" y="4390472"/>
            <a:ext cx="2126772" cy="485363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45475" b="24166"/>
          <a:stretch>
            <a:fillRect/>
          </a:stretch>
        </p:blipFill>
        <p:spPr>
          <a:xfrm flipH="false" flipV="false" rot="0">
            <a:off x="2867387" y="6640906"/>
            <a:ext cx="2266588" cy="288302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4631" t="23504" r="0" b="0"/>
          <a:stretch>
            <a:fillRect/>
          </a:stretch>
        </p:blipFill>
        <p:spPr>
          <a:xfrm flipH="false" flipV="false" rot="0">
            <a:off x="4752157" y="7004703"/>
            <a:ext cx="1685892" cy="25996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84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7994297"/>
            <a:ext cx="9474296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2754" y="1680944"/>
            <a:ext cx="9090242" cy="69251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651574" y="2510969"/>
            <a:ext cx="6636426" cy="1261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0"/>
              </a:lnSpc>
            </a:pPr>
            <a:r>
              <a:rPr lang="en-US" sz="8600" spc="-86">
                <a:solidFill>
                  <a:srgbClr val="FFFFFF"/>
                </a:solidFill>
                <a:ea typeface="Nanum Square Round Bold Bold"/>
              </a:rPr>
              <a:t>기획 의도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601822"/>
            <a:ext cx="7589385" cy="3656478"/>
            <a:chOff x="0" y="0"/>
            <a:chExt cx="10119180" cy="487530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1013570" y="0"/>
              <a:ext cx="4175033" cy="4875304"/>
            </a:xfrm>
            <a:prstGeom prst="rect">
              <a:avLst/>
            </a:prstGeom>
          </p:spPr>
        </p:pic>
        <p:sp>
          <p:nvSpPr>
            <p:cNvPr name="AutoShape 4" id="4"/>
            <p:cNvSpPr/>
            <p:nvPr/>
          </p:nvSpPr>
          <p:spPr>
            <a:xfrm rot="0">
              <a:off x="0" y="4843554"/>
              <a:ext cx="10119180" cy="0"/>
            </a:xfrm>
            <a:prstGeom prst="line">
              <a:avLst/>
            </a:prstGeom>
            <a:ln cap="rnd" w="25400">
              <a:solidFill>
                <a:srgbClr val="243762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514001" y="2601194"/>
              <a:ext cx="4632446" cy="227411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670568" y="3094808"/>
              <a:ext cx="951756" cy="1780496"/>
            </a:xfrm>
            <a:prstGeom prst="rect">
              <a:avLst/>
            </a:prstGeom>
          </p:spPr>
        </p:pic>
        <p:grpSp>
          <p:nvGrpSpPr>
            <p:cNvPr name="Group 7" id="7"/>
            <p:cNvGrpSpPr/>
            <p:nvPr/>
          </p:nvGrpSpPr>
          <p:grpSpPr>
            <a:xfrm rot="0">
              <a:off x="4721737" y="3001978"/>
              <a:ext cx="1436764" cy="1017547"/>
              <a:chOff x="0" y="0"/>
              <a:chExt cx="283805" cy="200997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283805" cy="200997"/>
              </a:xfrm>
              <a:custGeom>
                <a:avLst/>
                <a:gdLst/>
                <a:ahLst/>
                <a:cxnLst/>
                <a:rect r="r" b="b" t="t" l="l"/>
                <a:pathLst>
                  <a:path h="200997" w="283805">
                    <a:moveTo>
                      <a:pt x="0" y="0"/>
                    </a:moveTo>
                    <a:lnTo>
                      <a:pt x="283805" y="0"/>
                    </a:lnTo>
                    <a:lnTo>
                      <a:pt x="283805" y="200997"/>
                    </a:lnTo>
                    <a:lnTo>
                      <a:pt x="0" y="200997"/>
                    </a:lnTo>
                    <a:close/>
                  </a:path>
                </a:pathLst>
              </a:custGeom>
              <a:solidFill>
                <a:srgbClr val="3884FD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24677" y="2765189"/>
            <a:ext cx="528509" cy="53829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507888" y="3299219"/>
            <a:ext cx="5449656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</a:pPr>
            <a:r>
              <a:rPr lang="en-US" sz="2400">
                <a:solidFill>
                  <a:srgbClr val="243762"/>
                </a:solidFill>
                <a:ea typeface="Nanum Square Round Bold"/>
              </a:rPr>
              <a:t>잦은 탈주로 인한 스터디 유지 불가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07888" y="2681185"/>
            <a:ext cx="544965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ea typeface="Nanum Square Bold Bold"/>
              </a:rPr>
              <a:t>습관 형성 동기 부족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24677" y="7757171"/>
            <a:ext cx="528509" cy="538296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507888" y="8367046"/>
            <a:ext cx="5449656" cy="89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9"/>
              </a:lnSpc>
            </a:pPr>
            <a:r>
              <a:rPr lang="en-US" sz="2399">
                <a:solidFill>
                  <a:srgbClr val="243762"/>
                </a:solidFill>
                <a:ea typeface="Nanum Square Round Bold"/>
              </a:rPr>
              <a:t>습관을 형성하기 위한 했던 노력을 인정 받을 수 있는 사용처 부재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07888" y="7745485"/>
            <a:ext cx="544965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ea typeface="Nanum Square Bold Bold"/>
              </a:rPr>
              <a:t>인증기록 사용처 부재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24677" y="5283021"/>
            <a:ext cx="528509" cy="538296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1507888" y="5842810"/>
            <a:ext cx="5449656" cy="89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9"/>
              </a:lnSpc>
            </a:pPr>
            <a:r>
              <a:rPr lang="en-US" sz="2399">
                <a:solidFill>
                  <a:srgbClr val="243762"/>
                </a:solidFill>
                <a:ea typeface="Nanum Square Round Bold"/>
              </a:rPr>
              <a:t>자동화 되지 않은 인증 절차로 인해 사용자 불편함 증가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07888" y="5215399"/>
            <a:ext cx="544965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ea typeface="Nanum Square Bold Bold"/>
              </a:rPr>
              <a:t>불편한 인증과정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643506"/>
            <a:ext cx="5984034" cy="184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39"/>
              </a:lnSpc>
            </a:pPr>
            <a:r>
              <a:rPr lang="en-US" sz="12000" spc="-120">
                <a:solidFill>
                  <a:srgbClr val="3884FD"/>
                </a:solidFill>
                <a:ea typeface="Nanum Square Round Bold Bold"/>
              </a:rPr>
              <a:t>현재 실태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24677" y="2765189"/>
            <a:ext cx="528509" cy="53829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507888" y="3299219"/>
            <a:ext cx="5449656" cy="13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243762"/>
                </a:solidFill>
                <a:ea typeface="Nanum Square Round Bold"/>
              </a:rPr>
              <a:t>챌린지 참가 시 예치금을 수금하여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243762"/>
                </a:solidFill>
                <a:ea typeface="Nanum Square Round Bold"/>
              </a:rPr>
              <a:t>챌린지 수행 유도</a:t>
            </a:r>
          </a:p>
          <a:p>
            <a:pPr marL="0" indent="0" lvl="0">
              <a:lnSpc>
                <a:spcPts val="36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507888" y="2681185"/>
            <a:ext cx="544965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ea typeface="Nanum Square Bold Bold"/>
              </a:rPr>
              <a:t>동기 부여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24677" y="7757171"/>
            <a:ext cx="528509" cy="53829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07888" y="8367046"/>
            <a:ext cx="5449656" cy="89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9"/>
              </a:lnSpc>
            </a:pPr>
            <a:r>
              <a:rPr lang="en-US" sz="2399">
                <a:solidFill>
                  <a:srgbClr val="243762"/>
                </a:solidFill>
                <a:ea typeface="Nanum Square Round Bold"/>
              </a:rPr>
              <a:t>챌린지 달성률을 인증서로 발급하여 회사 지원시 사용 가능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07888" y="7745485"/>
            <a:ext cx="544965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ea typeface="Nanum Square Bold"/>
              </a:rPr>
              <a:t>인증서 발급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24677" y="5283021"/>
            <a:ext cx="528509" cy="53829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507888" y="5842810"/>
            <a:ext cx="5449656" cy="134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399">
                <a:solidFill>
                  <a:srgbClr val="243762"/>
                </a:solidFill>
                <a:latin typeface="Nanum Square Round Bold"/>
              </a:rPr>
              <a:t>Github, SOLVED.AC 데이터를</a:t>
            </a:r>
          </a:p>
          <a:p>
            <a:pPr>
              <a:lnSpc>
                <a:spcPts val="3599"/>
              </a:lnSpc>
            </a:pPr>
            <a:r>
              <a:rPr lang="en-US" sz="2399">
                <a:solidFill>
                  <a:srgbClr val="243762"/>
                </a:solidFill>
                <a:ea typeface="Nanum Square Round Bold"/>
              </a:rPr>
              <a:t>크롤링 하여 인증 자동화</a:t>
            </a:r>
          </a:p>
          <a:p>
            <a:pPr marL="0" indent="0" lvl="0">
              <a:lnSpc>
                <a:spcPts val="35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507888" y="5215399"/>
            <a:ext cx="544965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ea typeface="Nanum Square Bold"/>
              </a:rPr>
              <a:t>챌린지 인증 자동화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643506"/>
            <a:ext cx="5984034" cy="184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39"/>
              </a:lnSpc>
            </a:pPr>
            <a:r>
              <a:rPr lang="en-US" sz="12000" spc="-120">
                <a:solidFill>
                  <a:srgbClr val="3884FD"/>
                </a:solidFill>
                <a:ea typeface="Nanum Square Round Bold Bold"/>
              </a:rPr>
              <a:t>솔루션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5689202"/>
            <a:ext cx="7589385" cy="3569098"/>
            <a:chOff x="0" y="0"/>
            <a:chExt cx="10119180" cy="4758797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92373" y="0"/>
              <a:ext cx="4611707" cy="4758797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837594" y="1313164"/>
              <a:ext cx="4633492" cy="3445633"/>
            </a:xfrm>
            <a:prstGeom prst="rect">
              <a:avLst/>
            </a:prstGeom>
          </p:spPr>
        </p:pic>
        <p:sp>
          <p:nvSpPr>
            <p:cNvPr name="AutoShape 15" id="15"/>
            <p:cNvSpPr/>
            <p:nvPr/>
          </p:nvSpPr>
          <p:spPr>
            <a:xfrm rot="0">
              <a:off x="0" y="4727047"/>
              <a:ext cx="10119180" cy="0"/>
            </a:xfrm>
            <a:prstGeom prst="line">
              <a:avLst/>
            </a:prstGeom>
            <a:ln cap="rnd" w="25400">
              <a:solidFill>
                <a:srgbClr val="243762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6" id="16"/>
            <p:cNvGrpSpPr/>
            <p:nvPr/>
          </p:nvGrpSpPr>
          <p:grpSpPr>
            <a:xfrm rot="0">
              <a:off x="5984451" y="4064679"/>
              <a:ext cx="298178" cy="675069"/>
              <a:chOff x="0" y="0"/>
              <a:chExt cx="58899" cy="133347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0"/>
                <a:ext cx="58899" cy="133347"/>
              </a:xfrm>
              <a:custGeom>
                <a:avLst/>
                <a:gdLst/>
                <a:ahLst/>
                <a:cxnLst/>
                <a:rect r="r" b="b" t="t" l="l"/>
                <a:pathLst>
                  <a:path h="133347" w="58899">
                    <a:moveTo>
                      <a:pt x="0" y="0"/>
                    </a:moveTo>
                    <a:lnTo>
                      <a:pt x="58899" y="0"/>
                    </a:lnTo>
                    <a:lnTo>
                      <a:pt x="58899" y="133347"/>
                    </a:lnTo>
                    <a:lnTo>
                      <a:pt x="0" y="133347"/>
                    </a:lnTo>
                    <a:close/>
                  </a:path>
                </a:pathLst>
              </a:custGeom>
              <a:solidFill>
                <a:srgbClr val="3884F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12438" y="2762738"/>
            <a:ext cx="540747" cy="540747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12438" y="5280570"/>
            <a:ext cx="540747" cy="540747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12438" y="7757171"/>
            <a:ext cx="540747" cy="5407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84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22874" y="2510969"/>
            <a:ext cx="6636426" cy="1261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0"/>
              </a:lnSpc>
            </a:pPr>
            <a:r>
              <a:rPr lang="en-US" sz="8600" spc="-86">
                <a:solidFill>
                  <a:srgbClr val="FFFFFF"/>
                </a:solidFill>
                <a:ea typeface="Nanum Square Round Bold Bold"/>
              </a:rPr>
              <a:t>서비스 시연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8635737"/>
            <a:ext cx="16230600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028700" y="3305462"/>
            <a:ext cx="5644279" cy="59814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84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22874" y="2510969"/>
            <a:ext cx="6636426" cy="1261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0"/>
              </a:lnSpc>
            </a:pPr>
            <a:r>
              <a:rPr lang="en-US" sz="8600" spc="-86">
                <a:solidFill>
                  <a:srgbClr val="FFFFFF"/>
                </a:solidFill>
                <a:ea typeface="Nanum Square Round Bold Bold"/>
              </a:rPr>
              <a:t>프로젝트 소개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8855075"/>
            <a:ext cx="7589385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3872" y="2090893"/>
            <a:ext cx="6599041" cy="69530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3811361"/>
            <a:ext cx="5840876" cy="3285452"/>
            <a:chOff x="0" y="0"/>
            <a:chExt cx="11289030" cy="635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9228" b="-922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13970688" cy="1949509"/>
            <a:chOff x="0" y="0"/>
            <a:chExt cx="18627584" cy="259934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7625"/>
              <a:ext cx="18627584" cy="1672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>
                  <a:solidFill>
                    <a:srgbClr val="3884FD"/>
                  </a:solidFill>
                  <a:latin typeface="Nanum Square Round Bold Bold"/>
                </a:rPr>
                <a:t>DevDay의 고객층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94284"/>
              <a:ext cx="18627584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43762"/>
                  </a:solidFill>
                  <a:ea typeface="Nanum Square Round Bold"/>
                </a:rPr>
                <a:t>다음은 DevDay가 목표대상으로 생각하는 사용자층입니다.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7668313"/>
            <a:ext cx="6713348" cy="1588336"/>
            <a:chOff x="0" y="0"/>
            <a:chExt cx="8951131" cy="211778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34777"/>
              <a:ext cx="8951131" cy="1183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ea typeface="Nanum Square Round Bold"/>
                </a:rPr>
                <a:t>용돈도 벌고 좋은 개발 습관도 형성하면서 취업 준비를 하고 싶은 개발자 취준생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8951131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3884FD"/>
                  </a:solidFill>
                  <a:ea typeface="Nanum Square Bold"/>
                </a:rPr>
                <a:t>개발자 취준생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806348" y="7668313"/>
            <a:ext cx="6713348" cy="1588336"/>
            <a:chOff x="0" y="0"/>
            <a:chExt cx="8951131" cy="211778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34777"/>
              <a:ext cx="8951131" cy="1183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ea typeface="Nanum Square Round Bold"/>
                </a:rPr>
                <a:t>직원들의 개발 실력 향상과 좋은 습관 형성을 원하는 IT 기업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8951131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3199">
                  <a:solidFill>
                    <a:srgbClr val="3884FD"/>
                  </a:solidFill>
                  <a:latin typeface="Nanum Square Bold"/>
                </a:rPr>
                <a:t>IT 기업</a:t>
              </a: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8806348" y="3811361"/>
            <a:ext cx="5840876" cy="3285452"/>
            <a:chOff x="0" y="0"/>
            <a:chExt cx="11289030" cy="63500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r="0" t="-9228" b="-9228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90422" y="6815010"/>
            <a:ext cx="227361" cy="22736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884F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890422" y="7683018"/>
            <a:ext cx="227361" cy="227361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884F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890422" y="8523370"/>
            <a:ext cx="227361" cy="227361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884F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890422" y="2599299"/>
            <a:ext cx="227361" cy="227361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884F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890422" y="3467308"/>
            <a:ext cx="227361" cy="227361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884F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890422" y="4307660"/>
            <a:ext cx="227361" cy="227361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884FD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16775" y="4660578"/>
            <a:ext cx="4461525" cy="4603826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rot="0">
            <a:off x="8912535" y="9239250"/>
            <a:ext cx="8346765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9496105" y="6833226"/>
            <a:ext cx="5078409" cy="2493037"/>
            <a:chOff x="0" y="0"/>
            <a:chExt cx="6771212" cy="3324050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0" y="0"/>
              <a:ext cx="6771212" cy="3324050"/>
            </a:xfrm>
            <a:prstGeom prst="rect">
              <a:avLst/>
            </a:prstGeom>
          </p:spPr>
        </p:pic>
        <p:grpSp>
          <p:nvGrpSpPr>
            <p:cNvPr name="Group 18" id="18"/>
            <p:cNvGrpSpPr/>
            <p:nvPr/>
          </p:nvGrpSpPr>
          <p:grpSpPr>
            <a:xfrm rot="0">
              <a:off x="2865526" y="739470"/>
              <a:ext cx="2057400" cy="1514056"/>
              <a:chOff x="0" y="0"/>
              <a:chExt cx="406400" cy="299073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0" y="0"/>
                <a:ext cx="406400" cy="299073"/>
              </a:xfrm>
              <a:custGeom>
                <a:avLst/>
                <a:gdLst/>
                <a:ahLst/>
                <a:cxnLst/>
                <a:rect r="r" b="b" t="t" l="l"/>
                <a:pathLst>
                  <a:path h="299073" w="406400">
                    <a:moveTo>
                      <a:pt x="0" y="0"/>
                    </a:moveTo>
                    <a:lnTo>
                      <a:pt x="406400" y="0"/>
                    </a:lnTo>
                    <a:lnTo>
                      <a:pt x="406400" y="299073"/>
                    </a:lnTo>
                    <a:lnTo>
                      <a:pt x="0" y="299073"/>
                    </a:lnTo>
                    <a:close/>
                  </a:path>
                </a:pathLst>
              </a:custGeom>
              <a:solidFill>
                <a:srgbClr val="3884FD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1890422" y="5436708"/>
            <a:ext cx="7022113" cy="86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243762"/>
                </a:solidFill>
                <a:ea typeface="Nanum Square Bold"/>
              </a:rPr>
              <a:t>프론트엔드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92975" y="6648796"/>
            <a:ext cx="5851091" cy="55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43762"/>
                </a:solidFill>
                <a:ea typeface="Nanum Square Round Bold"/>
              </a:rPr>
              <a:t>스토리북을 이용한 컴포넌트 설계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92975" y="7516804"/>
            <a:ext cx="5851091" cy="55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43762"/>
                </a:solidFill>
                <a:ea typeface="Nanum Square Round Bold"/>
              </a:rPr>
              <a:t>리덕스를 활용한 상태 관리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92975" y="8357156"/>
            <a:ext cx="7179618" cy="55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43762"/>
                </a:solidFill>
                <a:latin typeface="Nanum Square Round Bold"/>
              </a:rPr>
              <a:t>Next.js를 이용한 서버사이드 렌더링 구현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92975" y="2433085"/>
            <a:ext cx="5868368" cy="55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43762"/>
                </a:solidFill>
                <a:ea typeface="Nanum Square Round Bold"/>
              </a:rPr>
              <a:t>마이크로 서비스 아키텍처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92975" y="3301093"/>
            <a:ext cx="7912701" cy="55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43762"/>
                </a:solidFill>
                <a:ea typeface="Nanum Square Round Bold"/>
              </a:rPr>
              <a:t>토스페이먼츠 API 를 활용한 결제 시스템 구현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92975" y="4141446"/>
            <a:ext cx="5868368" cy="55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43762"/>
                </a:solidFill>
                <a:ea typeface="Nanum Square Round Bold"/>
              </a:rPr>
              <a:t>블록체인으로 인증서 관리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90422" y="1220997"/>
            <a:ext cx="7022113" cy="86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243762"/>
                </a:solidFill>
                <a:ea typeface="Nanum Square Bold"/>
              </a:rPr>
              <a:t>백엔드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DAFfL8UpamM</dc:identifier>
  <dcterms:modified xsi:type="dcterms:W3CDTF">2011-08-01T06:04:30Z</dcterms:modified>
  <cp:revision>1</cp:revision>
  <dc:title>DevDay</dc:title>
</cp:coreProperties>
</file>